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2" r:id="rId116"/>
    <p:sldId id="373" r:id="rId117"/>
    <p:sldId id="374" r:id="rId118"/>
    <p:sldId id="375" r:id="rId119"/>
    <p:sldId id="376" r:id="rId120"/>
    <p:sldId id="378" r:id="rId121"/>
    <p:sldId id="379" r:id="rId122"/>
    <p:sldId id="380" r:id="rId123"/>
    <p:sldId id="381" r:id="rId124"/>
    <p:sldId id="382" r:id="rId125"/>
    <p:sldId id="383" r:id="rId126"/>
    <p:sldId id="389" r:id="rId127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3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959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E12C-4EDA-4A3B-BB6D-5B9960AB058B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1242-0D37-4DE6-B51F-E2707B4ED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86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3E12C-4EDA-4A3B-BB6D-5B9960AB058B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21242-0D37-4DE6-B51F-E2707B4ED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0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Development Tools and Platforms</a:t>
            </a:r>
            <a:endParaRPr lang="ko-KR" altLang="ko-KR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72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Hardware Development Tools/Services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090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Managing Alert</a:t>
            </a:r>
            <a:br>
              <a:rPr lang="en-US" altLang="ko-KR"/>
            </a:b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740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ThingWorx Composer</a:t>
            </a:r>
            <a:br>
              <a:rPr lang="en-US"/>
            </a:br>
            <a:br>
              <a:rPr lang="en-US" sz="2000"/>
            </a:br>
            <a:r>
              <a:rPr lang="en-US" altLang="ko-KR" sz="4000" i="1">
                <a:solidFill>
                  <a:srgbClr val="00B0F0"/>
                </a:solidFill>
              </a:rPr>
              <a:t>a web-based modeling &amp; development environment</a:t>
            </a:r>
            <a:endParaRPr lang="en-US" sz="4400" i="1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532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576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GUI Composer</a:t>
            </a:r>
            <a:r>
              <a:rPr lang="ko-KR" altLang="en-US"/>
              <a:t> 구성 요소들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851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/>
              <a:t>Some </a:t>
            </a:r>
            <a:r>
              <a:rPr lang="en-US" spc="-10"/>
              <a:t>ThingWorx</a:t>
            </a:r>
            <a:r>
              <a:rPr lang="en-US" spc="-165"/>
              <a:t> </a:t>
            </a:r>
            <a:r>
              <a:rPr lang="en-US" spc="-30"/>
              <a:t>Terminology</a:t>
            </a:r>
            <a:endParaRPr lang="en-US" spc="-3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78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669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 Thing Templates (page 1/3)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422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 Thing Templates (page 2/3)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289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 Thing Templates (page 3/3)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13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68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Fritzing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1994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653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Building Steps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31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Thing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603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Binding Data between a model Thing and real Thing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060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Property Base Types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8348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Thing—Properties (e.g., temperature)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266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Stream—Properties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407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kinds of data processing logic can the platform handle?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310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Thing—Services</a:t>
            </a:r>
            <a:br>
              <a:rPr lang="en-US"/>
            </a:br>
            <a:r>
              <a:rPr lang="en-US">
                <a:solidFill>
                  <a:srgbClr val="00B050"/>
                </a:solidFill>
                <a:latin typeface="Arial Narrow" panose="020B0606020202030204" pitchFamily="34" charset="0"/>
              </a:rPr>
              <a:t>Data processing, rules, remote function calls, etc.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53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94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Design Process using Fritzing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866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Thing—Events</a:t>
            </a:r>
            <a:br>
              <a:rPr lang="en-US"/>
            </a:br>
            <a:r>
              <a:rPr lang="en-US">
                <a:solidFill>
                  <a:srgbClr val="00B050"/>
                </a:solidFill>
                <a:latin typeface="Arial Narrow" panose="020B0606020202030204" pitchFamily="34" charset="0"/>
              </a:rPr>
              <a:t>For Creating Special Alerts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177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Thing—Subscriptions for Events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868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Notifier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695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MailServer—Services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757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Mashup (Webpage UI) Builder</a:t>
            </a:r>
            <a:br>
              <a:rPr lang="en-US"/>
            </a:b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419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Interface (deployed)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813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Configurable Properties of Gauge Widget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68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Code Development Services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06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CC00CC"/>
                </a:solidFill>
              </a:rPr>
              <a:t>Temboo </a:t>
            </a:r>
            <a:r>
              <a:rPr lang="en-US" altLang="ko-KR"/>
              <a:t>Code Development Service</a:t>
            </a:r>
            <a:br>
              <a:rPr lang="en-US" altLang="ko-KR"/>
            </a:br>
            <a:r>
              <a:rPr lang="en-US" altLang="ko-KR" sz="3200">
                <a:solidFill>
                  <a:srgbClr val="0000FF"/>
                </a:solidFill>
              </a:rPr>
              <a:t>(it’s a code generator)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20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Temboo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65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Temboo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72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Temboo - Target web services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87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Supported Temboo SDKs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39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Temboo Choreos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4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-6"/>
              <a:t>E</a:t>
            </a:r>
            <a:r>
              <a:rPr lang="en-US"/>
              <a:t>v</a:t>
            </a:r>
            <a:r>
              <a:rPr lang="en-US" spc="-6"/>
              <a:t>olu</a:t>
            </a:r>
            <a:r>
              <a:rPr lang="en-US"/>
              <a:t>t</a:t>
            </a:r>
            <a:r>
              <a:rPr lang="en-US" spc="-6"/>
              <a:t>io</a:t>
            </a:r>
            <a:r>
              <a:rPr lang="en-US"/>
              <a:t>n</a:t>
            </a:r>
            <a:r>
              <a:rPr lang="en-US" spc="28"/>
              <a:t> </a:t>
            </a:r>
            <a:r>
              <a:rPr lang="en-US"/>
              <a:t>to</a:t>
            </a:r>
            <a:r>
              <a:rPr lang="en-US" spc="-11"/>
              <a:t> </a:t>
            </a:r>
            <a:r>
              <a:rPr lang="en-US" spc="-6"/>
              <a:t>S</a:t>
            </a:r>
            <a:r>
              <a:rPr lang="en-US"/>
              <a:t>m</a:t>
            </a:r>
            <a:r>
              <a:rPr lang="en-US" spc="-6"/>
              <a:t>a</a:t>
            </a:r>
            <a:r>
              <a:rPr lang="en-US"/>
              <a:t>rt,</a:t>
            </a:r>
            <a:r>
              <a:rPr lang="en-US" spc="-17"/>
              <a:t> </a:t>
            </a:r>
            <a:r>
              <a:rPr lang="en-US" spc="-6"/>
              <a:t>Conne</a:t>
            </a:r>
            <a:r>
              <a:rPr lang="en-US"/>
              <a:t>ct</a:t>
            </a:r>
            <a:r>
              <a:rPr lang="en-US" spc="-6"/>
              <a:t>e</a:t>
            </a:r>
            <a:r>
              <a:rPr lang="en-US"/>
              <a:t>d</a:t>
            </a:r>
            <a:r>
              <a:rPr lang="en-US" spc="28"/>
              <a:t> </a:t>
            </a:r>
            <a:r>
              <a:rPr lang="en-US" spc="-6"/>
              <a:t>P</a:t>
            </a:r>
            <a:r>
              <a:rPr lang="en-US"/>
              <a:t>r</a:t>
            </a:r>
            <a:r>
              <a:rPr lang="en-US" spc="-6"/>
              <a:t>odu</a:t>
            </a:r>
            <a:r>
              <a:rPr lang="en-US"/>
              <a:t>cts </a:t>
            </a:r>
            <a:r>
              <a:rPr lang="en-US" spc="-6"/>
              <a:t>i</a:t>
            </a:r>
            <a:r>
              <a:rPr lang="en-US"/>
              <a:t>n t</a:t>
            </a:r>
            <a:r>
              <a:rPr lang="en-US" spc="-6"/>
              <a:t>h</a:t>
            </a:r>
            <a:r>
              <a:rPr lang="en-US"/>
              <a:t>e</a:t>
            </a:r>
            <a:r>
              <a:rPr lang="en-US" spc="-11"/>
              <a:t> </a:t>
            </a:r>
            <a:r>
              <a:rPr lang="en-US"/>
              <a:t>I</a:t>
            </a:r>
            <a:r>
              <a:rPr lang="en-US" spc="-6"/>
              <a:t>oT</a:t>
            </a:r>
            <a:endParaRPr lang="en-US" spc="-6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47248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Node-RED</a:t>
            </a:r>
            <a:br>
              <a:rPr lang="en-US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Developed by IBM, Open Source</a:t>
            </a:r>
            <a:endParaRPr lang="en-US" sz="24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01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Node-RED?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66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7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03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Temperature Warning Diagram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75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 Automation</a:t>
            </a:r>
            <a:br>
              <a:rPr lang="en-US"/>
            </a:b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68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Node-RED Workspace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85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Node-RED Nodes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70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844"/>
            <a:r>
              <a:rPr lang="en-US" spc="-12"/>
              <a:t>Create </a:t>
            </a:r>
            <a:r>
              <a:rPr lang="en-US" spc="8"/>
              <a:t>a </a:t>
            </a:r>
            <a:r>
              <a:rPr lang="en-US" spc="-62"/>
              <a:t>First</a:t>
            </a:r>
            <a:r>
              <a:rPr lang="en-US" spc="-43"/>
              <a:t> </a:t>
            </a:r>
            <a:r>
              <a:rPr lang="en-US" spc="-78"/>
              <a:t>Flow</a:t>
            </a:r>
            <a:endParaRPr lang="en-US" spc="-78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15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844"/>
            <a:r>
              <a:rPr lang="en-US" spc="-12"/>
              <a:t>Create </a:t>
            </a:r>
            <a:r>
              <a:rPr lang="en-US" spc="8"/>
              <a:t>a </a:t>
            </a:r>
            <a:r>
              <a:rPr lang="en-US" spc="-62"/>
              <a:t>First</a:t>
            </a:r>
            <a:r>
              <a:rPr lang="en-US" spc="-43"/>
              <a:t> </a:t>
            </a:r>
            <a:r>
              <a:rPr lang="en-US" spc="-78"/>
              <a:t>Flow</a:t>
            </a:r>
            <a:endParaRPr lang="en-US" spc="-78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28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 Development Tools and Services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20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844"/>
            <a:r>
              <a:rPr lang="en-US" spc="-12"/>
              <a:t>Create </a:t>
            </a:r>
            <a:r>
              <a:rPr lang="en-US" spc="8"/>
              <a:t>a </a:t>
            </a:r>
            <a:r>
              <a:rPr lang="en-US" spc="-62"/>
              <a:t>First</a:t>
            </a:r>
            <a:r>
              <a:rPr lang="en-US" spc="-43"/>
              <a:t> </a:t>
            </a:r>
            <a:r>
              <a:rPr lang="en-US" spc="-78"/>
              <a:t>Flow</a:t>
            </a:r>
            <a:endParaRPr lang="en-US" spc="-78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44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a First Flow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51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Connecting Node-RED and Raspberry Pi GPIO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5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Output Interface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12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Flow for Digital Out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43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Flow for Digital Out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20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Flow for Digital Out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53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Flow for Digital Out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21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Create Flow for Digital Out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17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Temperature to Tinamous to Plot Graph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00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 Development Tools and Services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05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 Tutorial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97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Node-red-dashboard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59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04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88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               Nodes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21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AT&amp;T IoT Platform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46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 and running fast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71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Client Libraries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63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AT&amp;T IoT Platform?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01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AT&amp;T IoT Platform – Flow IDE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8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OpenHAB Home Automation Development Framework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51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AT&amp;T IoT Flow IDE - Overview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33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AT&amp;T IoT Flow IDE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70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 and running Flow fast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67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164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M2X data store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110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solidFill>
                  <a:schemeClr val="tx1"/>
                </a:solidFill>
              </a:rPr>
              <a:t>IoT Application Development Platform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567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37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 marR="5600"/>
            <a:r>
              <a:rPr lang="en-US" sz="2600"/>
              <a:t>Challenge: </a:t>
            </a:r>
            <a:r>
              <a:rPr lang="en-US" sz="2600" spc="6"/>
              <a:t>Building </a:t>
            </a:r>
            <a:r>
              <a:rPr lang="en-US" sz="2600" spc="-55"/>
              <a:t>Your </a:t>
            </a:r>
            <a:r>
              <a:rPr lang="en-US" sz="2600" spc="6"/>
              <a:t>IoT</a:t>
            </a:r>
            <a:r>
              <a:rPr lang="en-US" sz="2600" spc="-121"/>
              <a:t> </a:t>
            </a:r>
            <a:r>
              <a:rPr lang="en-US" sz="2600" spc="6"/>
              <a:t>Business on the </a:t>
            </a:r>
            <a:r>
              <a:rPr lang="en-US" sz="2600"/>
              <a:t>Right </a:t>
            </a:r>
            <a:r>
              <a:rPr lang="en-US" sz="2600" spc="6"/>
              <a:t>IoT</a:t>
            </a:r>
            <a:r>
              <a:rPr lang="en-US" sz="2600" spc="-237"/>
              <a:t> </a:t>
            </a:r>
            <a:r>
              <a:rPr lang="en-US" sz="2600" spc="6"/>
              <a:t>Platform</a:t>
            </a:r>
            <a:endParaRPr lang="en-US" sz="2600" spc="6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353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Conventional Application Development is Unable to Unlock the Vast Potential of Smart Connected Products</a:t>
            </a:r>
            <a:br>
              <a:rPr lang="en-US" sz="2400"/>
            </a:br>
            <a:endParaRPr lang="en-US" sz="24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4118"/>
      </p:ext>
    </p:extLst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100">
                <a:solidFill>
                  <a:srgbClr val="414141"/>
                </a:solidFill>
              </a:rPr>
              <a:t>Ways to Remove Application Bottlenecks</a:t>
            </a:r>
            <a:endParaRPr lang="en-US" sz="31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4829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400"/>
              <a:t>OpenHAB Connectable Protocols &amp; Devices</a:t>
            </a:r>
            <a:endParaRPr lang="ko-KR" altLang="en-US" sz="34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144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 marR="5600"/>
            <a:r>
              <a:rPr lang="en-US" sz="2600"/>
              <a:t>Challenge: </a:t>
            </a:r>
            <a:r>
              <a:rPr lang="en-US" sz="2600" spc="6"/>
              <a:t>Building </a:t>
            </a:r>
            <a:r>
              <a:rPr lang="en-US" sz="2600" spc="-55"/>
              <a:t>Your </a:t>
            </a:r>
            <a:r>
              <a:rPr lang="en-US" sz="2600" spc="6"/>
              <a:t>IoT</a:t>
            </a:r>
            <a:r>
              <a:rPr lang="en-US" sz="2600" spc="-121"/>
              <a:t> </a:t>
            </a:r>
            <a:r>
              <a:rPr lang="en-US" sz="2600" spc="6"/>
              <a:t>Business on the </a:t>
            </a:r>
            <a:r>
              <a:rPr lang="en-US" sz="2600"/>
              <a:t>Right </a:t>
            </a:r>
            <a:r>
              <a:rPr lang="en-US" sz="2600" spc="6"/>
              <a:t>IoT</a:t>
            </a:r>
            <a:r>
              <a:rPr lang="en-US" sz="2600" spc="-237"/>
              <a:t> </a:t>
            </a:r>
            <a:r>
              <a:rPr lang="en-US" sz="2600" spc="6"/>
              <a:t>Platform</a:t>
            </a:r>
            <a:endParaRPr lang="en-US" sz="2600" spc="6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48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-11">
                <a:latin typeface="Calibri"/>
                <a:cs typeface="Calibri"/>
              </a:rPr>
              <a:t>T</a:t>
            </a:r>
            <a:r>
              <a:rPr lang="en-US" spc="-6">
                <a:latin typeface="Calibri"/>
                <a:cs typeface="Calibri"/>
              </a:rPr>
              <a:t>h</a:t>
            </a:r>
            <a:r>
              <a:rPr lang="en-US">
                <a:latin typeface="Calibri"/>
                <a:cs typeface="Calibri"/>
              </a:rPr>
              <a:t>i</a:t>
            </a:r>
            <a:r>
              <a:rPr lang="en-US" spc="-6">
                <a:latin typeface="Calibri"/>
                <a:cs typeface="Calibri"/>
              </a:rPr>
              <a:t>n</a:t>
            </a:r>
            <a:r>
              <a:rPr lang="en-US" spc="-22">
                <a:latin typeface="Calibri"/>
                <a:cs typeface="Calibri"/>
              </a:rPr>
              <a:t>g</a:t>
            </a:r>
            <a:r>
              <a:rPr lang="en-US" spc="-138">
                <a:latin typeface="Calibri"/>
                <a:cs typeface="Calibri"/>
              </a:rPr>
              <a:t>W</a:t>
            </a:r>
            <a:r>
              <a:rPr lang="en-US" spc="-11">
                <a:latin typeface="Calibri"/>
                <a:cs typeface="Calibri"/>
              </a:rPr>
              <a:t>orx </a:t>
            </a:r>
            <a:r>
              <a:rPr lang="en-US" spc="-22">
                <a:latin typeface="Calibri"/>
                <a:cs typeface="Calibri"/>
              </a:rPr>
              <a:t>P</a:t>
            </a:r>
            <a:r>
              <a:rPr lang="en-US">
                <a:latin typeface="Calibri"/>
                <a:cs typeface="Calibri"/>
              </a:rPr>
              <a:t>l</a:t>
            </a:r>
            <a:r>
              <a:rPr lang="en-US" spc="-28">
                <a:latin typeface="Calibri"/>
                <a:cs typeface="Calibri"/>
              </a:rPr>
              <a:t>a</a:t>
            </a:r>
            <a:r>
              <a:rPr lang="en-US" spc="-11">
                <a:latin typeface="Calibri"/>
                <a:cs typeface="Calibri"/>
              </a:rPr>
              <a:t>t</a:t>
            </a:r>
            <a:r>
              <a:rPr lang="en-US" spc="-55">
                <a:latin typeface="Calibri"/>
                <a:cs typeface="Calibri"/>
              </a:rPr>
              <a:t>f</a:t>
            </a:r>
            <a:r>
              <a:rPr lang="en-US" spc="-11">
                <a:latin typeface="Calibri"/>
                <a:cs typeface="Calibri"/>
              </a:rPr>
              <a:t>o</a:t>
            </a:r>
            <a:r>
              <a:rPr lang="en-US" spc="-17">
                <a:latin typeface="Calibri"/>
                <a:cs typeface="Calibri"/>
              </a:rPr>
              <a:t>rm a</a:t>
            </a:r>
            <a:r>
              <a:rPr lang="en-US" spc="-50">
                <a:latin typeface="Calibri"/>
                <a:cs typeface="Calibri"/>
              </a:rPr>
              <a:t>r</a:t>
            </a:r>
            <a:r>
              <a:rPr lang="en-US" spc="-11">
                <a:latin typeface="Calibri"/>
                <a:cs typeface="Calibri"/>
              </a:rPr>
              <a:t>c</a:t>
            </a:r>
            <a:r>
              <a:rPr lang="en-US" spc="-6">
                <a:latin typeface="Calibri"/>
                <a:cs typeface="Calibri"/>
              </a:rPr>
              <a:t>h</a:t>
            </a:r>
            <a:r>
              <a:rPr lang="en-US">
                <a:latin typeface="Calibri"/>
                <a:cs typeface="Calibri"/>
              </a:rPr>
              <a:t>i</a:t>
            </a:r>
            <a:r>
              <a:rPr lang="en-US" spc="-28">
                <a:latin typeface="Calibri"/>
                <a:cs typeface="Calibri"/>
              </a:rPr>
              <a:t>t</a:t>
            </a:r>
            <a:r>
              <a:rPr lang="en-US" spc="-11">
                <a:latin typeface="Calibri"/>
                <a:cs typeface="Calibri"/>
              </a:rPr>
              <a:t>ect</a:t>
            </a:r>
            <a:r>
              <a:rPr lang="en-US" spc="-6">
                <a:latin typeface="Calibri"/>
                <a:cs typeface="Calibri"/>
              </a:rPr>
              <a:t>u</a:t>
            </a:r>
            <a:r>
              <a:rPr lang="en-US" spc="-50">
                <a:latin typeface="Calibri"/>
                <a:cs typeface="Calibri"/>
              </a:rPr>
              <a:t>r</a:t>
            </a:r>
            <a:r>
              <a:rPr lang="en-US" spc="-17">
                <a:latin typeface="Calibri"/>
                <a:cs typeface="Calibri"/>
              </a:rPr>
              <a:t>e</a:t>
            </a:r>
            <a:r>
              <a:rPr lang="en-US" spc="-28">
                <a:latin typeface="Calibri"/>
                <a:cs typeface="Calibri"/>
              </a:rPr>
              <a:t> </a:t>
            </a:r>
            <a:r>
              <a:rPr lang="en-US" spc="-22">
                <a:latin typeface="Calibri"/>
                <a:cs typeface="Calibri"/>
              </a:rPr>
              <a:t>o</a:t>
            </a:r>
            <a:r>
              <a:rPr lang="en-US" spc="-50">
                <a:latin typeface="Calibri"/>
                <a:cs typeface="Calibri"/>
              </a:rPr>
              <a:t>v</a:t>
            </a:r>
            <a:r>
              <a:rPr lang="en-US" spc="-11">
                <a:latin typeface="Calibri"/>
                <a:cs typeface="Calibri"/>
              </a:rPr>
              <a:t>e</a:t>
            </a:r>
            <a:r>
              <a:rPr lang="en-US" spc="17">
                <a:latin typeface="Calibri"/>
                <a:cs typeface="Calibri"/>
              </a:rPr>
              <a:t>r</a:t>
            </a:r>
            <a:r>
              <a:rPr lang="en-US" spc="-22">
                <a:latin typeface="Calibri"/>
                <a:cs typeface="Calibri"/>
              </a:rPr>
              <a:t>v</a:t>
            </a:r>
            <a:r>
              <a:rPr lang="en-US">
                <a:latin typeface="Calibri"/>
                <a:cs typeface="Calibri"/>
              </a:rPr>
              <a:t>i</a:t>
            </a:r>
            <a:r>
              <a:rPr lang="en-US" spc="-28">
                <a:latin typeface="Calibri"/>
                <a:cs typeface="Calibri"/>
              </a:rPr>
              <a:t>e</a:t>
            </a:r>
            <a:r>
              <a:rPr lang="en-US" spc="-22">
                <a:latin typeface="Calibri"/>
                <a:cs typeface="Calibri"/>
              </a:rPr>
              <a:t>w</a:t>
            </a:r>
            <a:endParaRPr lang="en-US" spc="-22" dirty="0">
              <a:latin typeface="Calibri"/>
              <a:cs typeface="Calibri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88325"/>
      </p:ext>
    </p:extLst>
  </p:cSld>
  <p:clrMapOvr>
    <a:masterClrMapping/>
  </p:clrMapOvr>
  <p:transition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 marR="5600"/>
            <a:r>
              <a:rPr lang="en-US" sz="3200" spc="6"/>
              <a:t>ThingWorx IoT Platform </a:t>
            </a:r>
            <a:r>
              <a:rPr lang="en-US" sz="3200" spc="-28"/>
              <a:t>Technology</a:t>
            </a:r>
            <a:r>
              <a:rPr lang="en-US" sz="3200" spc="-353"/>
              <a:t> </a:t>
            </a:r>
            <a:r>
              <a:rPr lang="en-US" sz="3200" spc="11"/>
              <a:t>Simplifies  </a:t>
            </a:r>
            <a:r>
              <a:rPr lang="en-US" sz="3200" spc="6"/>
              <a:t>Solution</a:t>
            </a:r>
            <a:r>
              <a:rPr lang="en-US" sz="3200" spc="-99"/>
              <a:t> </a:t>
            </a:r>
            <a:r>
              <a:rPr lang="en-US" sz="3200" spc="-6"/>
              <a:t>Delivery</a:t>
            </a:r>
            <a:endParaRPr lang="en-US" sz="3200" spc="-6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131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-6"/>
              <a:t>Pu</a:t>
            </a:r>
            <a:r>
              <a:rPr lang="en-US"/>
              <a:t>r</a:t>
            </a:r>
            <a:r>
              <a:rPr lang="en-US" spc="-6"/>
              <a:t>po</a:t>
            </a:r>
            <a:r>
              <a:rPr lang="en-US"/>
              <a:t>se</a:t>
            </a:r>
            <a:r>
              <a:rPr lang="en-US" spc="11"/>
              <a:t> </a:t>
            </a:r>
            <a:r>
              <a:rPr lang="en-US" spc="-6"/>
              <a:t>Buil</a:t>
            </a:r>
            <a:r>
              <a:rPr lang="en-US"/>
              <a:t>t</a:t>
            </a:r>
            <a:r>
              <a:rPr lang="en-US" spc="22"/>
              <a:t> </a:t>
            </a:r>
            <a:r>
              <a:rPr lang="en-US"/>
              <a:t>f</a:t>
            </a:r>
            <a:r>
              <a:rPr lang="en-US" spc="-6"/>
              <a:t>o</a:t>
            </a:r>
            <a:r>
              <a:rPr lang="en-US"/>
              <a:t>r</a:t>
            </a:r>
            <a:r>
              <a:rPr lang="en-US" spc="-17"/>
              <a:t> </a:t>
            </a:r>
            <a:r>
              <a:rPr lang="en-US"/>
              <a:t>I</a:t>
            </a:r>
            <a:r>
              <a:rPr lang="en-US" spc="-6"/>
              <a:t>o</a:t>
            </a:r>
            <a:r>
              <a:rPr lang="en-US"/>
              <a:t>T</a:t>
            </a:r>
            <a:r>
              <a:rPr lang="en-US" spc="-66"/>
              <a:t> </a:t>
            </a:r>
            <a:r>
              <a:rPr lang="en-US" spc="-6"/>
              <a:t>De</a:t>
            </a:r>
            <a:r>
              <a:rPr lang="en-US"/>
              <a:t>v</a:t>
            </a:r>
            <a:r>
              <a:rPr lang="en-US" spc="-6"/>
              <a:t>elop</a:t>
            </a:r>
            <a:r>
              <a:rPr lang="en-US"/>
              <a:t>m</a:t>
            </a:r>
            <a:r>
              <a:rPr lang="en-US" spc="-6"/>
              <a:t>ent</a:t>
            </a:r>
            <a:endParaRPr lang="en-US" spc="-6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00920"/>
      </p:ext>
    </p:extLst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 marR="5600"/>
            <a:r>
              <a:rPr lang="en-US" sz="3200" spc="6">
                <a:latin typeface="Arial"/>
                <a:cs typeface="Arial"/>
              </a:rPr>
              <a:t>ThingWorx </a:t>
            </a:r>
            <a:r>
              <a:rPr lang="en-US" sz="3200">
                <a:latin typeface="Arial"/>
                <a:cs typeface="Arial"/>
              </a:rPr>
              <a:t>Marketplace™ Magnifies</a:t>
            </a:r>
            <a:r>
              <a:rPr lang="en-US" sz="3200" spc="-138">
                <a:latin typeface="Arial"/>
                <a:cs typeface="Arial"/>
              </a:rPr>
              <a:t> </a:t>
            </a:r>
            <a:r>
              <a:rPr lang="en-US" sz="3200" spc="11">
                <a:latin typeface="Arial"/>
                <a:cs typeface="Arial"/>
              </a:rPr>
              <a:t>Ecosystem  </a:t>
            </a:r>
            <a:r>
              <a:rPr lang="en-US" sz="3200" spc="-6"/>
              <a:t>Power</a:t>
            </a:r>
            <a:endParaRPr lang="en-US" sz="3200" spc="-6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988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ThingWorx Marketplace (Extension Store)</a:t>
            </a:r>
            <a:br>
              <a:rPr lang="en-US"/>
            </a:b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70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100">
                <a:solidFill>
                  <a:srgbClr val="414141"/>
                </a:solidFill>
              </a:rPr>
              <a:t>Unites the Connected World</a:t>
            </a:r>
            <a:endParaRPr lang="en-US" sz="31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84461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-5"/>
              <a:t>What </a:t>
            </a:r>
            <a:r>
              <a:rPr lang="en-US"/>
              <a:t>Can </a:t>
            </a:r>
            <a:r>
              <a:rPr lang="en-US" spc="-10"/>
              <a:t>ThingWorx </a:t>
            </a:r>
            <a:r>
              <a:rPr lang="en-US"/>
              <a:t>Do </a:t>
            </a:r>
            <a:r>
              <a:rPr lang="en-US" spc="-5"/>
              <a:t>For</a:t>
            </a:r>
            <a:r>
              <a:rPr lang="en-US" spc="-145"/>
              <a:t> </a:t>
            </a:r>
            <a:r>
              <a:rPr lang="en-US" spc="-65"/>
              <a:t>You?</a:t>
            </a:r>
            <a:endParaRPr lang="en-US" spc="-6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964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-5"/>
              <a:t>The </a:t>
            </a:r>
            <a:r>
              <a:rPr lang="en-US" spc="-10"/>
              <a:t>ThingWorx</a:t>
            </a:r>
            <a:r>
              <a:rPr lang="en-US" spc="-110"/>
              <a:t> </a:t>
            </a:r>
            <a:r>
              <a:rPr lang="en-US"/>
              <a:t>Stack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654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/>
              <a:t>Building Rich</a:t>
            </a:r>
            <a:r>
              <a:rPr lang="en-US" spc="-100"/>
              <a:t> </a:t>
            </a:r>
            <a:r>
              <a:rPr lang="en-US"/>
              <a:t>Clients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20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OpenHAB Example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06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/>
              <a:t>Applications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627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Manufacturing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566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ThingWorks - Smart Buildings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27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ThingWorx - Machine2Machine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01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ThingWorkx - Complex Machinery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288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ThingWorkx - Transportation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563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11"/>
              <a:t>Smart </a:t>
            </a:r>
            <a:r>
              <a:rPr lang="en-US" spc="-17"/>
              <a:t>Traffic </a:t>
            </a:r>
            <a:r>
              <a:rPr lang="en-US"/>
              <a:t>Monitoring </a:t>
            </a:r>
            <a:r>
              <a:rPr lang="en-US" spc="6"/>
              <a:t>&amp; </a:t>
            </a:r>
            <a:r>
              <a:rPr lang="en-US"/>
              <a:t>Public</a:t>
            </a:r>
            <a:r>
              <a:rPr lang="en-US" spc="-298"/>
              <a:t> </a:t>
            </a:r>
            <a:r>
              <a:rPr lang="en-US" spc="6"/>
              <a:t>Safety</a:t>
            </a:r>
            <a:endParaRPr lang="en-US" spc="6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900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11"/>
              <a:t>Smart</a:t>
            </a:r>
            <a:r>
              <a:rPr lang="en-US" spc="-303"/>
              <a:t> </a:t>
            </a:r>
            <a:r>
              <a:rPr lang="en-US"/>
              <a:t>Agriculture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62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 spc="11"/>
              <a:t>Smart</a:t>
            </a:r>
            <a:r>
              <a:rPr lang="en-US" spc="-303"/>
              <a:t> </a:t>
            </a:r>
            <a:r>
              <a:rPr lang="en-US"/>
              <a:t>Agriculture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652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/>
              <a:t>Water</a:t>
            </a:r>
            <a:r>
              <a:rPr lang="en-US" spc="-215"/>
              <a:t> </a:t>
            </a:r>
            <a:r>
              <a:rPr lang="en-US"/>
              <a:t>Monitoring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27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Configuration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488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/>
              <a:t>Structural</a:t>
            </a:r>
            <a:r>
              <a:rPr lang="en-US" spc="-138"/>
              <a:t> </a:t>
            </a:r>
            <a:r>
              <a:rPr lang="en-US"/>
              <a:t>Monitoring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41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99"/>
            <a:r>
              <a:rPr lang="en-US"/>
              <a:t>Connected</a:t>
            </a:r>
            <a:r>
              <a:rPr lang="en-US" spc="-77"/>
              <a:t> </a:t>
            </a:r>
            <a:r>
              <a:rPr lang="en-US" spc="-17"/>
              <a:t>Vehicles</a:t>
            </a:r>
            <a:endParaRPr lang="en-US" spc="-17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480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a thing communicate with a cloud ThingWorx server?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797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Edge Micro-server (EMS)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210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can I create my own thing and connect to ThingWorx server?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003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I control output on my device?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862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Tutorials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916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Java-based Weather station with Raspberry Pi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957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Java-based EMS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469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Weather App with Arduino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62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OpenHAB Service Interoperability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69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Tutorials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424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Composer</a:t>
            </a:r>
            <a:br>
              <a:rPr lang="en-US" altLang="ko-KR" sz="3100"/>
            </a:br>
            <a:r>
              <a:rPr lang="en-US" altLang="ko-KR" sz="3100"/>
              <a:t>a web-based modeling &amp; development environment</a:t>
            </a:r>
            <a:endParaRPr lang="ko-KR" altLang="en-US" sz="31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678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</a:t>
            </a:r>
            <a:r>
              <a:rPr lang="en-US" altLang="ko-KR" spc="-5"/>
              <a:t>a </a:t>
            </a:r>
            <a:r>
              <a:rPr lang="en-US" altLang="ko-KR"/>
              <a:t>Mashup (Webpage UI) using the Composer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108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Mashup (Webpage UI) Builder</a:t>
            </a:r>
            <a:br>
              <a:rPr lang="en-US" altLang="ko-KR"/>
            </a:b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883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Property Configuration Window</a:t>
            </a:r>
            <a:br>
              <a:rPr lang="en-US" altLang="ko-KR"/>
            </a:b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527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Connecting Data Change Event with a Widget (e.g., Checkbox)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3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/>
              <a:t>Monitoring and taking action on specific events</a:t>
            </a:r>
            <a:br>
              <a:rPr lang="en-US" altLang="ko-KR" sz="2800"/>
            </a:br>
            <a:endParaRPr lang="ko-KR" altLang="en-US" sz="28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917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Complex Rules using JavaScript </a:t>
            </a:r>
            <a:br>
              <a:rPr lang="en-US" altLang="ko-KR"/>
            </a:b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502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Controlling a Property Value using Checkbox</a:t>
            </a:r>
            <a:br>
              <a:rPr lang="en-US" altLang="ko-KR"/>
            </a:br>
            <a:r>
              <a:rPr lang="en-US" altLang="ko-KR"/>
              <a:t>- in Mashup -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527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an Alert on a Property Value</a:t>
            </a:r>
            <a:br>
              <a:rPr lang="en-US" altLang="ko-KR"/>
            </a:b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7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538</Words>
  <Application>Microsoft Office PowerPoint</Application>
  <PresentationFormat>Custom</PresentationFormat>
  <Paragraphs>119</Paragraphs>
  <Slides>126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2" baseType="lpstr">
      <vt:lpstr>맑은 고딕</vt:lpstr>
      <vt:lpstr>Arial</vt:lpstr>
      <vt:lpstr>Arial Narrow</vt:lpstr>
      <vt:lpstr>Calibri</vt:lpstr>
      <vt:lpstr>Calibri Light</vt:lpstr>
      <vt:lpstr>Office Theme</vt:lpstr>
      <vt:lpstr>Development Tools and Platforms</vt:lpstr>
      <vt:lpstr>Evolution to Smart, Connected Products in the IoT</vt:lpstr>
      <vt:lpstr>IoT Development Tools and Services</vt:lpstr>
      <vt:lpstr>IoT Development Tools and Services</vt:lpstr>
      <vt:lpstr>OpenHAB Home Automation Development Framework</vt:lpstr>
      <vt:lpstr>OpenHAB Connectable Protocols &amp; Devices</vt:lpstr>
      <vt:lpstr>OpenHAB Example</vt:lpstr>
      <vt:lpstr>Configuration</vt:lpstr>
      <vt:lpstr>OpenHAB Service Interoperability</vt:lpstr>
      <vt:lpstr>Hardware Development Tools/Services</vt:lpstr>
      <vt:lpstr>Fritzing</vt:lpstr>
      <vt:lpstr>Design Process using Fritzing</vt:lpstr>
      <vt:lpstr>Code Development Services</vt:lpstr>
      <vt:lpstr>Temboo Code Development Service (it’s a code generator)</vt:lpstr>
      <vt:lpstr>Temboo</vt:lpstr>
      <vt:lpstr>Temboo</vt:lpstr>
      <vt:lpstr>Temboo - Target web services</vt:lpstr>
      <vt:lpstr>Supported Temboo SDKs</vt:lpstr>
      <vt:lpstr>Temboo Choreos</vt:lpstr>
      <vt:lpstr>Node-RED Developed by IBM, Open Source</vt:lpstr>
      <vt:lpstr>What is Node-RED?</vt:lpstr>
      <vt:lpstr>Node-RED</vt:lpstr>
      <vt:lpstr>PowerPoint Presentation</vt:lpstr>
      <vt:lpstr>High Temperature Warning Diagram</vt:lpstr>
      <vt:lpstr>Home Automation </vt:lpstr>
      <vt:lpstr>Node-RED Workspace</vt:lpstr>
      <vt:lpstr>Node-RED Nodes</vt:lpstr>
      <vt:lpstr>Create a First Flow</vt:lpstr>
      <vt:lpstr>Create a First Flow</vt:lpstr>
      <vt:lpstr>Create a First Flow</vt:lpstr>
      <vt:lpstr>Create a First Flow</vt:lpstr>
      <vt:lpstr>Connecting Node-RED and Raspberry Pi GPIO</vt:lpstr>
      <vt:lpstr>Output Interface</vt:lpstr>
      <vt:lpstr>Create Flow for Digital Out</vt:lpstr>
      <vt:lpstr>Create Flow for Digital Out</vt:lpstr>
      <vt:lpstr>Create Flow for Digital Out</vt:lpstr>
      <vt:lpstr>Create Flow for Digital Out</vt:lpstr>
      <vt:lpstr>Create Flow for Digital Out</vt:lpstr>
      <vt:lpstr>Temperature to Tinamous to Plot Graph</vt:lpstr>
      <vt:lpstr>Node-RED Tutorial</vt:lpstr>
      <vt:lpstr>Node-red-dashboard</vt:lpstr>
      <vt:lpstr>PowerPoint Presentation</vt:lpstr>
      <vt:lpstr>PowerPoint Presentation</vt:lpstr>
      <vt:lpstr>Dashboard               Nodes</vt:lpstr>
      <vt:lpstr>AT&amp;T IoT Platform</vt:lpstr>
      <vt:lpstr>Up and running fast</vt:lpstr>
      <vt:lpstr>Client Libraries</vt:lpstr>
      <vt:lpstr>What is AT&amp;T IoT Platform?</vt:lpstr>
      <vt:lpstr>AT&amp;T IoT Platform – Flow IDE</vt:lpstr>
      <vt:lpstr>AT&amp;T IoT Flow IDE - Overview</vt:lpstr>
      <vt:lpstr>AT&amp;T IoT Flow IDE</vt:lpstr>
      <vt:lpstr>Up and running Flow fast</vt:lpstr>
      <vt:lpstr>PowerPoint Presentation</vt:lpstr>
      <vt:lpstr>M2X data store</vt:lpstr>
      <vt:lpstr>IoT Application Development Platform</vt:lpstr>
      <vt:lpstr>PowerPoint Presentation</vt:lpstr>
      <vt:lpstr>Challenge: Building Your IoT Business on the Right IoT Platform</vt:lpstr>
      <vt:lpstr>Conventional Application Development is Unable to Unlock the Vast Potential of Smart Connected Products </vt:lpstr>
      <vt:lpstr>Ways to Remove Application Bottlenecks</vt:lpstr>
      <vt:lpstr>Challenge: Building Your IoT Business on the Right IoT Platform</vt:lpstr>
      <vt:lpstr>ThingWorx Platform architecture overview</vt:lpstr>
      <vt:lpstr>ThingWorx IoT Platform Technology Simplifies  Solution Delivery</vt:lpstr>
      <vt:lpstr>Purpose Built for IoT Development</vt:lpstr>
      <vt:lpstr>ThingWorx Marketplace™ Magnifies Ecosystem  Power</vt:lpstr>
      <vt:lpstr>ThingWorx Marketplace (Extension Store) </vt:lpstr>
      <vt:lpstr>Unites the Connected World</vt:lpstr>
      <vt:lpstr>What Can ThingWorx Do For You?</vt:lpstr>
      <vt:lpstr>The ThingWorx Stack</vt:lpstr>
      <vt:lpstr>Building Rich Clients</vt:lpstr>
      <vt:lpstr>Applications</vt:lpstr>
      <vt:lpstr>Manufacturing</vt:lpstr>
      <vt:lpstr>ThingWorks - Smart Buildings</vt:lpstr>
      <vt:lpstr>ThingWorx - Machine2Machine</vt:lpstr>
      <vt:lpstr>ThingWorkx - Complex Machinery</vt:lpstr>
      <vt:lpstr>ThingWorkx - Transportation</vt:lpstr>
      <vt:lpstr>Smart Traffic Monitoring &amp; Public Safety</vt:lpstr>
      <vt:lpstr>Smart Agriculture</vt:lpstr>
      <vt:lpstr>Smart Agriculture</vt:lpstr>
      <vt:lpstr>Water Monitoring</vt:lpstr>
      <vt:lpstr>Structural Monitoring</vt:lpstr>
      <vt:lpstr>Connected Vehicles</vt:lpstr>
      <vt:lpstr>How can a thing communicate with a cloud ThingWorx server?</vt:lpstr>
      <vt:lpstr>Edge Micro-server (EMS)</vt:lpstr>
      <vt:lpstr>How can I create my own thing and connect to ThingWorx server?</vt:lpstr>
      <vt:lpstr>How can I control output on my device?</vt:lpstr>
      <vt:lpstr>Tutorials</vt:lpstr>
      <vt:lpstr>Java-based Weather station with Raspberry Pi</vt:lpstr>
      <vt:lpstr>Java-based EMS</vt:lpstr>
      <vt:lpstr>Weather App with Arduino</vt:lpstr>
      <vt:lpstr>Additional Tutorials</vt:lpstr>
      <vt:lpstr>The Composer a web-based modeling &amp; development environment</vt:lpstr>
      <vt:lpstr>Creating a Mashup (Webpage UI) using the Composer</vt:lpstr>
      <vt:lpstr>Mashup (Webpage UI) Builder </vt:lpstr>
      <vt:lpstr>Property Configuration Window </vt:lpstr>
      <vt:lpstr>Connecting Data Change Event with a Widget (e.g., Checkbox)</vt:lpstr>
      <vt:lpstr>Monitoring and taking action on specific events </vt:lpstr>
      <vt:lpstr>Creating Complex Rules using JavaScript  </vt:lpstr>
      <vt:lpstr>Controlling a Property Value using Checkbox - in Mashup -</vt:lpstr>
      <vt:lpstr>Creating an Alert on a Property Value </vt:lpstr>
      <vt:lpstr>Managing Alert </vt:lpstr>
      <vt:lpstr>ThingWorx Composer  a web-based modeling &amp; development environment</vt:lpstr>
      <vt:lpstr>PowerPoint Presentation</vt:lpstr>
      <vt:lpstr>GUI Composer 구성 요소들 </vt:lpstr>
      <vt:lpstr>Some ThingWorx Terminology</vt:lpstr>
      <vt:lpstr>Terms</vt:lpstr>
      <vt:lpstr>Base Thing Templates (page 1/3)</vt:lpstr>
      <vt:lpstr>Base Thing Templates (page 2/3)</vt:lpstr>
      <vt:lpstr>Base Thing Templates (page 3/3)</vt:lpstr>
      <vt:lpstr>Terms</vt:lpstr>
      <vt:lpstr>Terms</vt:lpstr>
      <vt:lpstr>Project Building Steps</vt:lpstr>
      <vt:lpstr>Creating a Thing</vt:lpstr>
      <vt:lpstr>Binding Data between a model Thing and real Thing</vt:lpstr>
      <vt:lpstr>Property Base Types</vt:lpstr>
      <vt:lpstr>Thing—Properties (e.g., temperature)</vt:lpstr>
      <vt:lpstr>Value Stream—Properties</vt:lpstr>
      <vt:lpstr>What kinds of data processing logic can the platform handle?</vt:lpstr>
      <vt:lpstr>Thing—Services Data processing, rules, remote function calls, etc.</vt:lpstr>
      <vt:lpstr>PowerPoint Presentation</vt:lpstr>
      <vt:lpstr>Thing—Events For Creating Special Alerts</vt:lpstr>
      <vt:lpstr>Thing—Subscriptions for Events</vt:lpstr>
      <vt:lpstr>Event Notifier</vt:lpstr>
      <vt:lpstr>MailServer—Services</vt:lpstr>
      <vt:lpstr>Mashup (Webpage UI) Builder </vt:lpstr>
      <vt:lpstr>Web Interface (deployed)</vt:lpstr>
      <vt:lpstr>Configurable Properties of Gauge Widget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Tools and Platforms</dc:title>
  <dc:creator>John Lee</dc:creator>
  <cp:lastModifiedBy>John Lee</cp:lastModifiedBy>
  <cp:revision>2</cp:revision>
  <dcterms:created xsi:type="dcterms:W3CDTF">2017-06-07T01:12:00Z</dcterms:created>
  <dcterms:modified xsi:type="dcterms:W3CDTF">2017-06-07T01:14:28Z</dcterms:modified>
</cp:coreProperties>
</file>